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8"/>
  </p:notesMasterIdLst>
  <p:handoutMasterIdLst>
    <p:handoutMasterId r:id="rId19"/>
  </p:handoutMasterIdLst>
  <p:sldIdLst>
    <p:sldId id="263" r:id="rId3"/>
    <p:sldId id="259" r:id="rId4"/>
    <p:sldId id="261" r:id="rId5"/>
    <p:sldId id="266" r:id="rId6"/>
    <p:sldId id="260" r:id="rId7"/>
    <p:sldId id="264" r:id="rId8"/>
    <p:sldId id="269" r:id="rId9"/>
    <p:sldId id="268" r:id="rId10"/>
    <p:sldId id="271" r:id="rId11"/>
    <p:sldId id="270" r:id="rId12"/>
    <p:sldId id="273" r:id="rId13"/>
    <p:sldId id="274" r:id="rId14"/>
    <p:sldId id="272" r:id="rId15"/>
    <p:sldId id="276" r:id="rId16"/>
    <p:sldId id="27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775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1" autoAdjust="0"/>
    <p:restoredTop sz="94704" autoAdjust="0"/>
  </p:normalViewPr>
  <p:slideViewPr>
    <p:cSldViewPr snapToGrid="0">
      <p:cViewPr varScale="1">
        <p:scale>
          <a:sx n="88" d="100"/>
          <a:sy n="88" d="100"/>
        </p:scale>
        <p:origin x="3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9" d="100"/>
          <a:sy n="79" d="100"/>
        </p:scale>
        <p:origin x="319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explosion val="7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Applications development</c:v>
                </c:pt>
                <c:pt idx="1">
                  <c:v>Infrastructure support</c:v>
                </c:pt>
                <c:pt idx="2">
                  <c:v>New product mobile app</c:v>
                </c:pt>
                <c:pt idx="3">
                  <c:v>Help desk BPO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0.54</c:v>
                </c:pt>
                <c:pt idx="1">
                  <c:v>0.1</c:v>
                </c:pt>
                <c:pt idx="2">
                  <c:v>0.13</c:v>
                </c:pt>
                <c:pt idx="3">
                  <c:v>0.23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741D12-1BA0-4D16-B253-39E4DA7AD69F}" type="datetimeFigureOut">
              <a:rPr lang="en-US" smtClean="0"/>
              <a:t>7/13/2017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10782-FDC2-4F7C-A018-7A502E508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83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D0E036-A0EF-40EA-AC2B-818A5F8CFC1C}" type="datetimeFigureOut">
              <a:rPr lang="en-US" smtClean="0"/>
              <a:t>7/13/2017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36D52-512B-47DE-BC94-6C88A56CE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996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36D52-512B-47DE-BC94-6C88A56CE98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922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 userDrawn="1"/>
        </p:nvGrpSpPr>
        <p:grpSpPr bwMode="ltGray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 bwMode="ltGray"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2"/>
            <p:cNvSpPr>
              <a:spLocks noChangeArrowheads="1"/>
            </p:cNvSpPr>
            <p:nvPr/>
          </p:nvSpPr>
          <p:spPr bwMode="ltGray">
            <a:xfrm flipH="1">
              <a:off x="9045819" y="1600200"/>
              <a:ext cx="1524000" cy="15240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9" name="Oval 3"/>
            <p:cNvSpPr>
              <a:spLocks noChangeArrowheads="1"/>
            </p:cNvSpPr>
            <p:nvPr/>
          </p:nvSpPr>
          <p:spPr bwMode="ltGray">
            <a:xfrm flipH="1">
              <a:off x="7255119" y="1600200"/>
              <a:ext cx="1524000" cy="15240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10" name="Oval 4"/>
            <p:cNvSpPr>
              <a:spLocks noChangeArrowheads="1"/>
            </p:cNvSpPr>
            <p:nvPr/>
          </p:nvSpPr>
          <p:spPr bwMode="ltGray">
            <a:xfrm flipH="1">
              <a:off x="5464419" y="1600200"/>
              <a:ext cx="1524000" cy="1524000"/>
            </a:xfrm>
            <a:prstGeom prst="ellipse">
              <a:avLst/>
            </a:prstGeom>
            <a:noFill/>
            <a:ln w="28575">
              <a:solidFill>
                <a:schemeClr val="accent2">
                  <a:lumMod val="20000"/>
                  <a:lumOff val="8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11" name="Oval 5"/>
            <p:cNvSpPr>
              <a:spLocks noChangeArrowheads="1"/>
            </p:cNvSpPr>
            <p:nvPr/>
          </p:nvSpPr>
          <p:spPr bwMode="ltGray">
            <a:xfrm flipH="1">
              <a:off x="5464419" y="3276600"/>
              <a:ext cx="1524000" cy="15240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12" name="Oval 6"/>
            <p:cNvSpPr>
              <a:spLocks noChangeArrowheads="1"/>
            </p:cNvSpPr>
            <p:nvPr/>
          </p:nvSpPr>
          <p:spPr bwMode="ltGray">
            <a:xfrm flipH="1">
              <a:off x="3732457" y="3276600"/>
              <a:ext cx="1524000" cy="15240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13" name="Oval 7"/>
            <p:cNvSpPr>
              <a:spLocks noChangeArrowheads="1"/>
            </p:cNvSpPr>
            <p:nvPr/>
          </p:nvSpPr>
          <p:spPr bwMode="ltGray">
            <a:xfrm flipH="1">
              <a:off x="9045819" y="3276600"/>
              <a:ext cx="1524000" cy="1524000"/>
            </a:xfrm>
            <a:prstGeom prst="ellipse">
              <a:avLst/>
            </a:prstGeom>
            <a:noFill/>
            <a:ln w="28575">
              <a:solidFill>
                <a:schemeClr val="accent2">
                  <a:lumMod val="20000"/>
                  <a:lumOff val="8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 b="1" i="0">
                <a:solidFill>
                  <a:schemeClr val="accent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8AD9C-B2AB-4742-B9D5-88A1B5443D17}" type="datetime1">
              <a:rPr lang="en-US" smtClean="0"/>
              <a:t>7/13/2017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155A9-2BEA-4E1A-A809-3AB570F0F1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503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D6FAA-2408-45A7-869F-2014C214FC1D}" type="datetime1">
              <a:rPr lang="en-US" smtClean="0"/>
              <a:t>7/13/2017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155A9-2BEA-4E1A-A809-3AB570F0F1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949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D00D2-426F-4F92-907F-34BAC1037045}" type="datetime1">
              <a:rPr lang="en-US" smtClean="0"/>
              <a:t>7/13/2017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155A9-2BEA-4E1A-A809-3AB570F0F1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023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F0A1930-6C43-4E8F-9426-A3A84C496FC0}" type="datetime1">
              <a:rPr lang="en-US" smtClean="0"/>
              <a:t>7/13/2017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62155A9-2BEA-4E1A-A809-3AB570F0F1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230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117CD-D39E-4644-9F4A-FCA0A2101615}" type="datetime1">
              <a:rPr lang="en-US" smtClean="0"/>
              <a:t>7/13/2017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155A9-2BEA-4E1A-A809-3AB570F0F1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303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212321"/>
            <a:ext cx="5181600" cy="496464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212321"/>
            <a:ext cx="5181600" cy="496464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1651-45E6-4A2C-99B8-82F921298F2D}" type="datetime1">
              <a:rPr lang="en-US" smtClean="0"/>
              <a:t>7/13/2017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155A9-2BEA-4E1A-A809-3AB570F0F1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019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9"/>
            <a:ext cx="10515600" cy="74136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13982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1789643"/>
            <a:ext cx="5156200" cy="438255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2" y="1148293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1781175"/>
            <a:ext cx="515778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06B7-6F8B-402A-A5AA-EC8CCA413C89}" type="datetime1">
              <a:rPr lang="en-US" smtClean="0"/>
              <a:t>7/13/2017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155A9-2BEA-4E1A-A809-3AB570F0F1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831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8042-1CDC-4A3A-9348-8618A3117C5A}" type="datetime1">
              <a:rPr lang="en-US" smtClean="0"/>
              <a:t>7/13/2017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155A9-2BEA-4E1A-A809-3AB570F0F1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545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7805-3287-4562-914A-E3154CDB99E0}" type="datetime1">
              <a:rPr lang="en-US" smtClean="0"/>
              <a:t>7/13/2017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155A9-2BEA-4E1A-A809-3AB570F0F1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648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86D92-D8A0-4DA7-91C7-7D40AE100B92}" type="datetime1">
              <a:rPr lang="en-US" smtClean="0"/>
              <a:t>7/13/2017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155A9-2BEA-4E1A-A809-3AB570F0F1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369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6CC7D-996C-4D51-8355-44BC67D378B3}" type="datetime1">
              <a:rPr lang="en-US" smtClean="0"/>
              <a:t>7/13/2017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155A9-2BEA-4E1A-A809-3AB570F0F1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468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 userDrawn="1"/>
        </p:nvGrpSpPr>
        <p:grpSpPr>
          <a:xfrm>
            <a:off x="1860687" y="450998"/>
            <a:ext cx="7620000" cy="1139952"/>
            <a:chOff x="1860687" y="450998"/>
            <a:chExt cx="7620000" cy="1139952"/>
          </a:xfrm>
        </p:grpSpPr>
        <p:pic>
          <p:nvPicPr>
            <p:cNvPr id="22" name="Picture 21"/>
            <p:cNvPicPr>
              <a:picLocks noChangeAspect="1"/>
            </p:cNvPicPr>
            <p:nvPr userDrawn="1"/>
          </p:nvPicPr>
          <p:blipFill>
            <a:blip r:embed="rId13">
              <a:duotone>
                <a:prstClr val="black"/>
                <a:srgbClr val="FFFFFF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gray">
            <a:xfrm>
              <a:off x="1860687" y="450998"/>
              <a:ext cx="7620000" cy="1139952"/>
            </a:xfrm>
            <a:prstGeom prst="rect">
              <a:avLst/>
            </a:prstGeom>
          </p:spPr>
        </p:pic>
        <p:grpSp>
          <p:nvGrpSpPr>
            <p:cNvPr id="23" name="Group 22"/>
            <p:cNvGrpSpPr/>
            <p:nvPr userDrawn="1"/>
          </p:nvGrpSpPr>
          <p:grpSpPr>
            <a:xfrm>
              <a:off x="1860687" y="450998"/>
              <a:ext cx="7615237" cy="1106488"/>
              <a:chOff x="1891518" y="519806"/>
              <a:chExt cx="7615237" cy="1106488"/>
            </a:xfrm>
          </p:grpSpPr>
          <p:sp>
            <p:nvSpPr>
              <p:cNvPr id="24" name="Oval 6"/>
              <p:cNvSpPr>
                <a:spLocks noChangeArrowheads="1"/>
              </p:cNvSpPr>
              <p:nvPr/>
            </p:nvSpPr>
            <p:spPr bwMode="hidden">
              <a:xfrm flipH="1">
                <a:off x="5688818" y="519806"/>
                <a:ext cx="1104900" cy="11049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algn="ctr" eaLnBrk="1" hangingPunct="1"/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25" name="Oval 7"/>
              <p:cNvSpPr>
                <a:spLocks noChangeArrowheads="1"/>
              </p:cNvSpPr>
              <p:nvPr/>
            </p:nvSpPr>
            <p:spPr bwMode="hidden">
              <a:xfrm flipH="1">
                <a:off x="8403443" y="519806"/>
                <a:ext cx="1103312" cy="11049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algn="ctr" eaLnBrk="1" hangingPunct="1"/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26" name="Oval 8"/>
              <p:cNvSpPr>
                <a:spLocks noChangeArrowheads="1"/>
              </p:cNvSpPr>
              <p:nvPr/>
            </p:nvSpPr>
            <p:spPr bwMode="hidden">
              <a:xfrm flipH="1">
                <a:off x="1891518" y="521394"/>
                <a:ext cx="1103312" cy="11049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algn="ctr" eaLnBrk="1" hangingPunct="1"/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27" name="Oval 9"/>
              <p:cNvSpPr>
                <a:spLocks noChangeArrowheads="1"/>
              </p:cNvSpPr>
              <p:nvPr/>
            </p:nvSpPr>
            <p:spPr bwMode="hidden">
              <a:xfrm flipH="1">
                <a:off x="7144555" y="519806"/>
                <a:ext cx="1103312" cy="1104900"/>
              </a:xfrm>
              <a:prstGeom prst="ellipse">
                <a:avLst/>
              </a:prstGeom>
              <a:noFill/>
              <a:ln w="28575">
                <a:solidFill>
                  <a:schemeClr val="accent1">
                    <a:lumMod val="20000"/>
                    <a:lumOff val="80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E0E0F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28" name="Oval 10"/>
              <p:cNvSpPr>
                <a:spLocks noChangeArrowheads="1"/>
              </p:cNvSpPr>
              <p:nvPr/>
            </p:nvSpPr>
            <p:spPr bwMode="hidden">
              <a:xfrm flipH="1">
                <a:off x="3178980" y="519806"/>
                <a:ext cx="1103312" cy="1104900"/>
              </a:xfrm>
              <a:prstGeom prst="ellipse">
                <a:avLst/>
              </a:prstGeom>
              <a:noFill/>
              <a:ln w="28575">
                <a:solidFill>
                  <a:schemeClr val="accent1">
                    <a:lumMod val="20000"/>
                    <a:lumOff val="80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2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endParaRPr lang="en-US" sz="2400">
                  <a:latin typeface="Times New Roman" charset="0"/>
                </a:endParaRPr>
              </a:p>
            </p:txBody>
          </p:sp>
        </p:grpSp>
      </p:grpSp>
      <p:sp>
        <p:nvSpPr>
          <p:cNvPr id="31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0346F80-965E-4784-B7D3-29765BD94027}" type="datetime1">
              <a:rPr lang="en-US" smtClean="0"/>
              <a:t>7/13/2017</a:t>
            </a:fld>
            <a:endParaRPr lang="en-US"/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62155A9-2BEA-4E1A-A809-3AB570F0F1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118806"/>
            <a:ext cx="10515600" cy="50581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7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306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b="1" kern="1200" cap="none" spc="0">
          <a:ln w="22225">
            <a:noFill/>
            <a:prstDash val="solid"/>
          </a:ln>
          <a:solidFill>
            <a:schemeClr val="tx2">
              <a:lumMod val="60000"/>
              <a:lumOff val="40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SzPct val="70000"/>
        <a:buFont typeface="Wingdings" panose="05000000000000000000" pitchFamily="2" charset="2"/>
        <a:buChar char="¤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SzPct val="70000"/>
        <a:buFont typeface="Wingdings" panose="05000000000000000000" pitchFamily="2" charset="2"/>
        <a:buChar char="¤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/>
        </a:buClr>
        <a:buSzPct val="70000"/>
        <a:buFont typeface="Wingdings" panose="05000000000000000000" pitchFamily="2" charset="2"/>
        <a:buChar char="¤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5"/>
        </a:buClr>
        <a:buSzPct val="70000"/>
        <a:buFont typeface="Wingdings" panose="05000000000000000000" pitchFamily="2" charset="2"/>
        <a:buChar char="¤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SzPct val="70000"/>
        <a:buFont typeface="Wingdings" panose="05000000000000000000" pitchFamily="2" charset="2"/>
        <a:buChar char="¤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10" Type="http://schemas.openxmlformats.org/officeDocument/2006/relationships/image" Target="../media/image9.gif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699029"/>
          </a:xfrm>
        </p:spPr>
        <p:txBody>
          <a:bodyPr/>
          <a:lstStyle/>
          <a:p>
            <a:r>
              <a:rPr lang="en-US" dirty="0" smtClean="0"/>
              <a:t>Template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8775C"/>
                </a:solidFill>
              </a:rPr>
              <a:t>Monthly Supplier Governance Report</a:t>
            </a:r>
            <a:endParaRPr lang="en-US" dirty="0">
              <a:solidFill>
                <a:srgbClr val="B8775C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759479" y="5255684"/>
            <a:ext cx="3353260" cy="345512"/>
            <a:chOff x="1759479" y="5255684"/>
            <a:chExt cx="3353260" cy="345512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9479" y="5255684"/>
              <a:ext cx="104775" cy="342900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64254" y="5255684"/>
              <a:ext cx="304800" cy="34290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73829" y="5255684"/>
              <a:ext cx="342900" cy="342900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57212" y="5255684"/>
              <a:ext cx="342900" cy="34290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38202" y="5255684"/>
              <a:ext cx="323850" cy="342900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16520" y="5255684"/>
              <a:ext cx="323850" cy="342900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89232" y="5255684"/>
              <a:ext cx="276225" cy="342900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02704" y="5255684"/>
              <a:ext cx="285750" cy="342900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6966" y="5255915"/>
              <a:ext cx="323850" cy="342900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69839" y="5258296"/>
              <a:ext cx="342900" cy="3429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72805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Project status is [previous R/A/G] [current R/A/G]</a:t>
            </a:r>
          </a:p>
          <a:p>
            <a:pPr lvl="0"/>
            <a:r>
              <a:rPr lang="en-US" dirty="0" smtClean="0"/>
              <a:t>Key milestones (table)</a:t>
            </a:r>
          </a:p>
          <a:p>
            <a:pPr lvl="1"/>
            <a:r>
              <a:rPr lang="en-US" dirty="0" smtClean="0"/>
              <a:t>Milestone 1 | baseline end date | revised end date |approved revised end date | forecast/actual end date | % </a:t>
            </a:r>
            <a:r>
              <a:rPr lang="en-US" dirty="0" err="1" smtClean="0"/>
              <a:t>completeClick</a:t>
            </a:r>
            <a:r>
              <a:rPr lang="en-US" dirty="0" smtClean="0"/>
              <a:t> </a:t>
            </a:r>
            <a:r>
              <a:rPr lang="en-US" dirty="0"/>
              <a:t>to edit Master text styles</a:t>
            </a:r>
          </a:p>
          <a:p>
            <a:r>
              <a:rPr lang="en-US" dirty="0" smtClean="0"/>
              <a:t>Schedule variances</a:t>
            </a:r>
            <a:endParaRPr lang="en-US" dirty="0"/>
          </a:p>
          <a:p>
            <a:pPr lvl="1"/>
            <a:r>
              <a:rPr lang="en-US" dirty="0" smtClean="0"/>
              <a:t>Variance, description (item list)</a:t>
            </a:r>
          </a:p>
          <a:p>
            <a:pPr lvl="1"/>
            <a:r>
              <a:rPr lang="en-US" dirty="0" smtClean="0"/>
              <a:t>...</a:t>
            </a:r>
            <a:endParaRPr lang="en-US" dirty="0"/>
          </a:p>
          <a:p>
            <a:r>
              <a:rPr lang="en-US" dirty="0" smtClean="0"/>
              <a:t>Project manager assessment</a:t>
            </a:r>
            <a:endParaRPr lang="en-US" dirty="0"/>
          </a:p>
          <a:p>
            <a:pPr lvl="1"/>
            <a:r>
              <a:rPr lang="en-US" dirty="0" smtClean="0"/>
              <a:t>R/A/G [previous], [current] for: scope, resources, budget, schedule, client-supplier team interaction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[project] – Milestone report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885903" y="195476"/>
            <a:ext cx="2959509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with your own PDLC metrics and presentation format</a:t>
            </a:r>
            <a:endParaRPr lang="en-US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165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 title="Table sample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3405071"/>
              </p:ext>
            </p:extLst>
          </p:nvPr>
        </p:nvGraphicFramePr>
        <p:xfrm>
          <a:off x="605445" y="1609494"/>
          <a:ext cx="10981114" cy="2346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90205"/>
                <a:gridCol w="822960"/>
                <a:gridCol w="3125585"/>
                <a:gridCol w="1379913"/>
                <a:gridCol w="3042458"/>
                <a:gridCol w="939338"/>
                <a:gridCol w="1080655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ID</a:t>
                      </a:r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Date Identified</a:t>
                      </a:r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Activity</a:t>
                      </a:r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Current</a:t>
                      </a:r>
                      <a:r>
                        <a:rPr lang="en-US" sz="1000" baseline="0" dirty="0" smtClean="0"/>
                        <a:t> Owner</a:t>
                      </a:r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Action Planned/Taken</a:t>
                      </a:r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Date Due</a:t>
                      </a:r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Status</a:t>
                      </a:r>
                      <a:endParaRPr lang="en-US" sz="1000" dirty="0"/>
                    </a:p>
                  </a:txBody>
                  <a:tcPr marL="45720" marR="45720" anchor="ctr"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No#</a:t>
                      </a:r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mm/</a:t>
                      </a:r>
                      <a:r>
                        <a:rPr lang="en-US" sz="1000" dirty="0" err="1" smtClean="0"/>
                        <a:t>dd</a:t>
                      </a:r>
                      <a:r>
                        <a:rPr lang="en-US" sz="1000" dirty="0" smtClean="0"/>
                        <a:t>/</a:t>
                      </a:r>
                      <a:r>
                        <a:rPr lang="en-US" sz="1000" dirty="0" err="1" smtClean="0"/>
                        <a:t>yy</a:t>
                      </a:r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to be done</a:t>
                      </a:r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a. person</a:t>
                      </a:r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accomplished as of…</a:t>
                      </a:r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mm/</a:t>
                      </a:r>
                      <a:r>
                        <a:rPr lang="en-US" sz="1000" dirty="0" err="1" smtClean="0"/>
                        <a:t>dd</a:t>
                      </a:r>
                      <a:r>
                        <a:rPr lang="en-US" sz="1000" dirty="0" smtClean="0"/>
                        <a:t>/</a:t>
                      </a:r>
                      <a:r>
                        <a:rPr lang="en-US" sz="1000" dirty="0" err="1" smtClean="0"/>
                        <a:t>yy</a:t>
                      </a:r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status</a:t>
                      </a:r>
                      <a:endParaRPr lang="en-US" sz="1000" dirty="0"/>
                    </a:p>
                  </a:txBody>
                  <a:tcPr marL="45720" marR="45720" anchor="ctr"/>
                </a:tc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</a:tr>
              <a:tr h="12192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</a:tr>
              <a:tr h="12192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</a:tr>
              <a:tr h="12192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97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[project] action items</a:t>
            </a:r>
            <a:br>
              <a:rPr lang="en-US" dirty="0" smtClean="0"/>
            </a:br>
            <a:r>
              <a:rPr lang="en-US" sz="2700" b="0" dirty="0" smtClean="0"/>
              <a:t>Currently open, closed since last month</a:t>
            </a:r>
            <a:endParaRPr lang="en-US" sz="2700" b="0" dirty="0"/>
          </a:p>
        </p:txBody>
      </p:sp>
    </p:spTree>
    <p:extLst>
      <p:ext uri="{BB962C8B-B14F-4D97-AF65-F5344CB8AC3E}">
        <p14:creationId xmlns:p14="http://schemas.microsoft.com/office/powerpoint/2010/main" val="1343777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15148" y="2526890"/>
            <a:ext cx="5404043" cy="92333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Repeat project milestone and action item slides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each project/engagement</a:t>
            </a:r>
          </a:p>
          <a:p>
            <a:r>
              <a:rPr lang="en-US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Optional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Per project/engagement dashboard</a:t>
            </a:r>
          </a:p>
        </p:txBody>
      </p:sp>
    </p:spTree>
    <p:extLst>
      <p:ext uri="{BB962C8B-B14F-4D97-AF65-F5344CB8AC3E}">
        <p14:creationId xmlns:p14="http://schemas.microsoft.com/office/powerpoint/2010/main" val="3506896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>
                <a:solidFill>
                  <a:srgbClr val="FF0000"/>
                </a:solidFill>
              </a:rPr>
              <a:t>Request supplier to </a:t>
            </a:r>
            <a:r>
              <a:rPr lang="en-US" dirty="0">
                <a:solidFill>
                  <a:srgbClr val="FF0000"/>
                </a:solidFill>
              </a:rPr>
              <a:t>provide their own overall engagement/relationship summary dashboard, quality index, etc.</a:t>
            </a:r>
          </a:p>
          <a:p>
            <a:pPr lvl="0"/>
            <a:r>
              <a:rPr lang="en-US" dirty="0">
                <a:solidFill>
                  <a:srgbClr val="FF0000"/>
                </a:solidFill>
              </a:rPr>
              <a:t>In the absence of one, the project dashboards should be summarized as appropriate</a:t>
            </a:r>
          </a:p>
          <a:p>
            <a:pPr lvl="0"/>
            <a:r>
              <a:rPr lang="en-US" smtClean="0">
                <a:solidFill>
                  <a:srgbClr val="FF0000"/>
                </a:solidFill>
              </a:rPr>
              <a:t>Include </a:t>
            </a:r>
            <a:r>
              <a:rPr lang="en-US" dirty="0">
                <a:solidFill>
                  <a:srgbClr val="FF0000"/>
                </a:solidFill>
              </a:rPr>
              <a:t>a </a:t>
            </a:r>
            <a:r>
              <a:rPr lang="en-US" dirty="0" smtClean="0">
                <a:solidFill>
                  <a:srgbClr val="FF0000"/>
                </a:solidFill>
              </a:rPr>
              <a:t>historical view </a:t>
            </a:r>
            <a:r>
              <a:rPr lang="en-US" dirty="0">
                <a:solidFill>
                  <a:srgbClr val="FF0000"/>
                </a:solidFill>
              </a:rPr>
              <a:t>in addition to any current-point-in-time representation, </a:t>
            </a:r>
            <a:r>
              <a:rPr lang="en-US" dirty="0" smtClean="0">
                <a:solidFill>
                  <a:srgbClr val="FF0000"/>
                </a:solidFill>
              </a:rPr>
              <a:t>this </a:t>
            </a:r>
            <a:r>
              <a:rPr lang="en-US" dirty="0">
                <a:solidFill>
                  <a:srgbClr val="FF0000"/>
                </a:solidFill>
              </a:rPr>
              <a:t>can be the dashboard key indicators graphed over time on a subsequent </a:t>
            </a:r>
            <a:r>
              <a:rPr lang="en-US" dirty="0" smtClean="0">
                <a:solidFill>
                  <a:srgbClr val="FF0000"/>
                </a:solidFill>
              </a:rPr>
              <a:t>slide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Services Delivery Dashboard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840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solidFill>
                  <a:srgbClr val="FF0000"/>
                </a:solidFill>
              </a:rPr>
              <a:t>“</a:t>
            </a:r>
            <a:r>
              <a:rPr lang="en-US" dirty="0" smtClean="0">
                <a:solidFill>
                  <a:srgbClr val="FF0000"/>
                </a:solidFill>
              </a:rPr>
              <a:t>3 plus/3 minus”</a:t>
            </a:r>
            <a:endParaRPr lang="en-US" dirty="0">
              <a:solidFill>
                <a:srgbClr val="FF0000"/>
              </a:solidFill>
            </a:endParaRPr>
          </a:p>
          <a:p>
            <a:pPr lvl="0"/>
            <a:r>
              <a:rPr lang="en-US" dirty="0" smtClean="0">
                <a:solidFill>
                  <a:srgbClr val="FF0000"/>
                </a:solidFill>
              </a:rPr>
              <a:t>For the “3 minus” items negatively </a:t>
            </a:r>
            <a:r>
              <a:rPr lang="en-US" dirty="0">
                <a:solidFill>
                  <a:srgbClr val="FF0000"/>
                </a:solidFill>
              </a:rPr>
              <a:t>impacting overall engagement health, </a:t>
            </a:r>
            <a:r>
              <a:rPr lang="en-US" u="sng" dirty="0">
                <a:solidFill>
                  <a:srgbClr val="FF0000"/>
                </a:solidFill>
              </a:rPr>
              <a:t>whether a </a:t>
            </a:r>
            <a:r>
              <a:rPr lang="en-US" b="1" u="sng" dirty="0">
                <a:solidFill>
                  <a:srgbClr val="FF0000"/>
                </a:solidFill>
              </a:rPr>
              <a:t>s</a:t>
            </a:r>
            <a:r>
              <a:rPr lang="en-US" b="1" u="sng" dirty="0" smtClean="0">
                <a:solidFill>
                  <a:srgbClr val="FF0000"/>
                </a:solidFill>
              </a:rPr>
              <a:t>upplier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u="sng" dirty="0">
                <a:solidFill>
                  <a:srgbClr val="FF0000"/>
                </a:solidFill>
              </a:rPr>
              <a:t>or </a:t>
            </a:r>
            <a:r>
              <a:rPr lang="en-US" b="1" u="sng" dirty="0" smtClean="0">
                <a:solidFill>
                  <a:srgbClr val="FF0000"/>
                </a:solidFill>
              </a:rPr>
              <a:t>client</a:t>
            </a:r>
            <a:r>
              <a:rPr lang="en-US" u="sng" dirty="0" smtClean="0">
                <a:solidFill>
                  <a:srgbClr val="FF0000"/>
                </a:solidFill>
              </a:rPr>
              <a:t> area </a:t>
            </a:r>
            <a:r>
              <a:rPr lang="en-US" u="sng" dirty="0">
                <a:solidFill>
                  <a:srgbClr val="FF0000"/>
                </a:solidFill>
              </a:rPr>
              <a:t>of </a:t>
            </a:r>
            <a:r>
              <a:rPr lang="en-US" u="sng" dirty="0" smtClean="0">
                <a:solidFill>
                  <a:srgbClr val="FF0000"/>
                </a:solidFill>
              </a:rPr>
              <a:t>responsibility</a:t>
            </a:r>
            <a:r>
              <a:rPr lang="en-US" dirty="0" smtClean="0">
                <a:solidFill>
                  <a:srgbClr val="FF0000"/>
                </a:solidFill>
              </a:rPr>
              <a:t>, provide a </a:t>
            </a:r>
            <a:r>
              <a:rPr lang="en-US" dirty="0">
                <a:solidFill>
                  <a:srgbClr val="FF0000"/>
                </a:solidFill>
              </a:rPr>
              <a:t>resolution or improvement plan with specific action items and designated responsible individuals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Services Delivery Improvement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966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solidFill>
                  <a:srgbClr val="FF0000"/>
                </a:solidFill>
              </a:rPr>
              <a:t>Review </a:t>
            </a:r>
            <a:r>
              <a:rPr lang="en-US" dirty="0" smtClean="0">
                <a:solidFill>
                  <a:srgbClr val="FF0000"/>
                </a:solidFill>
              </a:rPr>
              <a:t>opportunities </a:t>
            </a:r>
            <a:r>
              <a:rPr lang="en-US" dirty="0">
                <a:solidFill>
                  <a:srgbClr val="FF0000"/>
                </a:solidFill>
              </a:rPr>
              <a:t>bid, won, and lost</a:t>
            </a:r>
          </a:p>
          <a:p>
            <a:pPr lvl="0"/>
            <a:r>
              <a:rPr lang="en-US" dirty="0">
                <a:solidFill>
                  <a:srgbClr val="FF0000"/>
                </a:solidFill>
              </a:rPr>
              <a:t>Review of upcoming opportunity pipeline of </a:t>
            </a:r>
            <a:r>
              <a:rPr lang="en-US" dirty="0" smtClean="0">
                <a:solidFill>
                  <a:srgbClr val="FF0000"/>
                </a:solidFill>
              </a:rPr>
              <a:t>RFPs client expects to tended to supplier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Opportunities scorecard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230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Governance Action Item Review</a:t>
            </a:r>
          </a:p>
          <a:p>
            <a:pPr lvl="1"/>
            <a:r>
              <a:rPr lang="en-US" dirty="0"/>
              <a:t>Steering Committee</a:t>
            </a:r>
          </a:p>
          <a:p>
            <a:pPr lvl="1"/>
            <a:r>
              <a:rPr lang="en-US" dirty="0"/>
              <a:t>Monthly </a:t>
            </a:r>
            <a:r>
              <a:rPr lang="en-US" dirty="0" smtClean="0"/>
              <a:t>Oversight</a:t>
            </a:r>
            <a:endParaRPr lang="en-US" dirty="0"/>
          </a:p>
          <a:p>
            <a:pPr lvl="0"/>
            <a:r>
              <a:rPr lang="en-US" dirty="0"/>
              <a:t>Engagement Staffing Status</a:t>
            </a:r>
          </a:p>
          <a:p>
            <a:pPr lvl="1"/>
            <a:r>
              <a:rPr lang="en-US" dirty="0"/>
              <a:t>Staffing Allocation</a:t>
            </a:r>
          </a:p>
          <a:p>
            <a:pPr lvl="1"/>
            <a:r>
              <a:rPr lang="en-US" dirty="0"/>
              <a:t>Project Staffing</a:t>
            </a:r>
          </a:p>
          <a:p>
            <a:pPr lvl="1"/>
            <a:r>
              <a:rPr lang="en-US" dirty="0"/>
              <a:t>Resource Metrics</a:t>
            </a:r>
          </a:p>
          <a:p>
            <a:pPr lvl="0"/>
            <a:r>
              <a:rPr lang="en-US" dirty="0"/>
              <a:t>Engagement Service Delivery Status</a:t>
            </a:r>
          </a:p>
          <a:p>
            <a:pPr lvl="1"/>
            <a:r>
              <a:rPr lang="en-US" dirty="0"/>
              <a:t>Highlights</a:t>
            </a:r>
          </a:p>
          <a:p>
            <a:pPr lvl="1"/>
            <a:r>
              <a:rPr lang="en-US" dirty="0"/>
              <a:t>Snapshot</a:t>
            </a:r>
          </a:p>
          <a:p>
            <a:pPr lvl="1"/>
            <a:r>
              <a:rPr lang="en-US" dirty="0"/>
              <a:t>Project Milestone, Action Item, and Dashboard Report(s)</a:t>
            </a:r>
          </a:p>
          <a:p>
            <a:pPr lvl="0"/>
            <a:r>
              <a:rPr lang="en-US" dirty="0"/>
              <a:t>Engagement Service Quality and Value</a:t>
            </a:r>
          </a:p>
          <a:p>
            <a:pPr lvl="1"/>
            <a:r>
              <a:rPr lang="en-US" dirty="0"/>
              <a:t>Services Delivery Dashboard</a:t>
            </a:r>
          </a:p>
          <a:p>
            <a:pPr lvl="1"/>
            <a:r>
              <a:rPr lang="en-US" dirty="0"/>
              <a:t>Services Delivery Improvement</a:t>
            </a:r>
          </a:p>
          <a:p>
            <a:pPr lvl="0"/>
            <a:r>
              <a:rPr lang="en-US" dirty="0"/>
              <a:t>Opportunities </a:t>
            </a:r>
            <a:r>
              <a:rPr lang="en-US" dirty="0" smtClean="0"/>
              <a:t>Scorecard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883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 title="Table sample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3405071"/>
              </p:ext>
            </p:extLst>
          </p:nvPr>
        </p:nvGraphicFramePr>
        <p:xfrm>
          <a:off x="605445" y="1609494"/>
          <a:ext cx="10981114" cy="2346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90205"/>
                <a:gridCol w="822960"/>
                <a:gridCol w="3125585"/>
                <a:gridCol w="1379913"/>
                <a:gridCol w="3042458"/>
                <a:gridCol w="939338"/>
                <a:gridCol w="1080655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ID</a:t>
                      </a:r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Date Identified</a:t>
                      </a:r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Activity</a:t>
                      </a:r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Current</a:t>
                      </a:r>
                      <a:r>
                        <a:rPr lang="en-US" sz="1000" baseline="0" dirty="0" smtClean="0"/>
                        <a:t> Owner</a:t>
                      </a:r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Action Planned/Taken</a:t>
                      </a:r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Date Due</a:t>
                      </a:r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Status</a:t>
                      </a:r>
                      <a:endParaRPr lang="en-US" sz="1000" dirty="0"/>
                    </a:p>
                  </a:txBody>
                  <a:tcPr marL="45720" marR="45720" anchor="ctr"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No#</a:t>
                      </a:r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mm/</a:t>
                      </a:r>
                      <a:r>
                        <a:rPr lang="en-US" sz="1000" dirty="0" err="1" smtClean="0"/>
                        <a:t>dd</a:t>
                      </a:r>
                      <a:r>
                        <a:rPr lang="en-US" sz="1000" dirty="0" smtClean="0"/>
                        <a:t>/</a:t>
                      </a:r>
                      <a:r>
                        <a:rPr lang="en-US" sz="1000" dirty="0" err="1" smtClean="0"/>
                        <a:t>yy</a:t>
                      </a:r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to be done</a:t>
                      </a:r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a. person</a:t>
                      </a:r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accomplished as of…</a:t>
                      </a:r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mm/</a:t>
                      </a:r>
                      <a:r>
                        <a:rPr lang="en-US" sz="1000" dirty="0" err="1" smtClean="0"/>
                        <a:t>dd</a:t>
                      </a:r>
                      <a:r>
                        <a:rPr lang="en-US" sz="1000" dirty="0" smtClean="0"/>
                        <a:t>/</a:t>
                      </a:r>
                      <a:r>
                        <a:rPr lang="en-US" sz="1000" dirty="0" err="1" smtClean="0"/>
                        <a:t>yy</a:t>
                      </a:r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status</a:t>
                      </a:r>
                      <a:endParaRPr lang="en-US" sz="1000" dirty="0"/>
                    </a:p>
                  </a:txBody>
                  <a:tcPr marL="45720" marR="45720" anchor="ctr"/>
                </a:tc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</a:tr>
              <a:tr h="12192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</a:tr>
              <a:tr h="12192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</a:tr>
              <a:tr h="12192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97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Governance action item update</a:t>
            </a:r>
            <a:br>
              <a:rPr lang="en-US" dirty="0" smtClean="0"/>
            </a:br>
            <a:r>
              <a:rPr lang="en-US" sz="2700" b="0" dirty="0" smtClean="0"/>
              <a:t>Steering committee</a:t>
            </a:r>
            <a:endParaRPr lang="en-US" sz="2700" b="0" dirty="0"/>
          </a:p>
        </p:txBody>
      </p:sp>
    </p:spTree>
    <p:extLst>
      <p:ext uri="{BB962C8B-B14F-4D97-AF65-F5344CB8AC3E}">
        <p14:creationId xmlns:p14="http://schemas.microsoft.com/office/powerpoint/2010/main" val="3291707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 title="Table sample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3405071"/>
              </p:ext>
            </p:extLst>
          </p:nvPr>
        </p:nvGraphicFramePr>
        <p:xfrm>
          <a:off x="605445" y="1609494"/>
          <a:ext cx="10981114" cy="2346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90205"/>
                <a:gridCol w="822960"/>
                <a:gridCol w="3125585"/>
                <a:gridCol w="1379913"/>
                <a:gridCol w="3042458"/>
                <a:gridCol w="939338"/>
                <a:gridCol w="1080655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ID</a:t>
                      </a:r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Date Identified</a:t>
                      </a:r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Activity</a:t>
                      </a:r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Current</a:t>
                      </a:r>
                      <a:r>
                        <a:rPr lang="en-US" sz="1000" baseline="0" dirty="0" smtClean="0"/>
                        <a:t> Owner</a:t>
                      </a:r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Action Planned/Taken</a:t>
                      </a:r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Date Due</a:t>
                      </a:r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Status</a:t>
                      </a:r>
                      <a:endParaRPr lang="en-US" sz="1000" dirty="0"/>
                    </a:p>
                  </a:txBody>
                  <a:tcPr marL="45720" marR="45720" anchor="ctr"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No#</a:t>
                      </a:r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mm/</a:t>
                      </a:r>
                      <a:r>
                        <a:rPr lang="en-US" sz="1000" dirty="0" err="1" smtClean="0"/>
                        <a:t>dd</a:t>
                      </a:r>
                      <a:r>
                        <a:rPr lang="en-US" sz="1000" dirty="0" smtClean="0"/>
                        <a:t>/</a:t>
                      </a:r>
                      <a:r>
                        <a:rPr lang="en-US" sz="1000" dirty="0" err="1" smtClean="0"/>
                        <a:t>yy</a:t>
                      </a:r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to be done</a:t>
                      </a:r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a. person</a:t>
                      </a:r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accomplished as of…</a:t>
                      </a:r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mm/</a:t>
                      </a:r>
                      <a:r>
                        <a:rPr lang="en-US" sz="1000" dirty="0" err="1" smtClean="0"/>
                        <a:t>dd</a:t>
                      </a:r>
                      <a:r>
                        <a:rPr lang="en-US" sz="1000" dirty="0" smtClean="0"/>
                        <a:t>/</a:t>
                      </a:r>
                      <a:r>
                        <a:rPr lang="en-US" sz="1000" dirty="0" err="1" smtClean="0"/>
                        <a:t>yy</a:t>
                      </a:r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status</a:t>
                      </a:r>
                      <a:endParaRPr lang="en-US" sz="1000" dirty="0"/>
                    </a:p>
                  </a:txBody>
                  <a:tcPr marL="45720" marR="45720" anchor="ctr"/>
                </a:tc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</a:tr>
              <a:tr h="12192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</a:tr>
              <a:tr h="12192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</a:tr>
              <a:tr h="12192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97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Governance action item update</a:t>
            </a:r>
            <a:br>
              <a:rPr lang="en-US" dirty="0" smtClean="0"/>
            </a:br>
            <a:r>
              <a:rPr lang="en-US" sz="2700" b="0" dirty="0" smtClean="0"/>
              <a:t>Monthly oversight</a:t>
            </a:r>
            <a:endParaRPr lang="en-US" sz="2700" b="0" dirty="0"/>
          </a:p>
        </p:txBody>
      </p:sp>
    </p:spTree>
    <p:extLst>
      <p:ext uri="{BB962C8B-B14F-4D97-AF65-F5344CB8AC3E}">
        <p14:creationId xmlns:p14="http://schemas.microsoft.com/office/powerpoint/2010/main" val="601452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9" title="Chart sample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9074647"/>
              </p:ext>
            </p:extLst>
          </p:nvPr>
        </p:nvGraphicFramePr>
        <p:xfrm>
          <a:off x="2091545" y="2123768"/>
          <a:ext cx="7840287" cy="39017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Staffing allocation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94291" y="1662103"/>
            <a:ext cx="2959509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replace with your own metrics</a:t>
            </a:r>
            <a:endParaRPr lang="en-US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355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Area #1</a:t>
            </a:r>
          </a:p>
          <a:p>
            <a:pPr lvl="1"/>
            <a:r>
              <a:rPr lang="en-US" dirty="0"/>
              <a:t>Engagement #1 – </a:t>
            </a:r>
            <a:r>
              <a:rPr lang="en-US" dirty="0" smtClean="0"/>
              <a:t>end of month total </a:t>
            </a:r>
            <a:r>
              <a:rPr lang="en-US" dirty="0"/>
              <a:t>staff, +/- during month</a:t>
            </a:r>
          </a:p>
          <a:p>
            <a:pPr lvl="1"/>
            <a:r>
              <a:rPr lang="en-US" dirty="0"/>
              <a:t>Engagement </a:t>
            </a:r>
            <a:r>
              <a:rPr lang="en-US" dirty="0" smtClean="0"/>
              <a:t>#2 </a:t>
            </a:r>
            <a:r>
              <a:rPr lang="en-US" dirty="0"/>
              <a:t>– </a:t>
            </a:r>
            <a:r>
              <a:rPr lang="en-US" dirty="0"/>
              <a:t>end of month total </a:t>
            </a:r>
            <a:r>
              <a:rPr lang="en-US" dirty="0"/>
              <a:t>staff, +/- during month</a:t>
            </a:r>
          </a:p>
          <a:p>
            <a:pPr lvl="0"/>
            <a:r>
              <a:rPr lang="en-US" dirty="0"/>
              <a:t>Area </a:t>
            </a:r>
            <a:r>
              <a:rPr lang="en-US" dirty="0" smtClean="0"/>
              <a:t>#2</a:t>
            </a:r>
            <a:endParaRPr lang="en-US" dirty="0"/>
          </a:p>
          <a:p>
            <a:pPr lvl="1"/>
            <a:r>
              <a:rPr lang="en-US" dirty="0"/>
              <a:t>Engagement </a:t>
            </a:r>
            <a:r>
              <a:rPr lang="en-US" smtClean="0"/>
              <a:t>#</a:t>
            </a:r>
            <a:r>
              <a:rPr lang="en-US" smtClean="0"/>
              <a:t>3 – </a:t>
            </a:r>
            <a:r>
              <a:rPr lang="en-US" dirty="0"/>
              <a:t>end of month total </a:t>
            </a:r>
            <a:r>
              <a:rPr lang="en-US" dirty="0"/>
              <a:t>staff, +/- during month</a:t>
            </a:r>
          </a:p>
          <a:p>
            <a:pPr lvl="1"/>
            <a:r>
              <a:rPr lang="en-US" dirty="0"/>
              <a:t>Engagement </a:t>
            </a:r>
            <a:r>
              <a:rPr lang="en-US" dirty="0" smtClean="0"/>
              <a:t>#4 </a:t>
            </a:r>
            <a:r>
              <a:rPr lang="en-US" dirty="0"/>
              <a:t>– </a:t>
            </a:r>
            <a:r>
              <a:rPr lang="en-US" dirty="0"/>
              <a:t>end of month total </a:t>
            </a:r>
            <a:r>
              <a:rPr lang="en-US" dirty="0"/>
              <a:t>staff, +/- during month</a:t>
            </a:r>
          </a:p>
          <a:p>
            <a:pPr lvl="1"/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Project Staffing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836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Resource Metrics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2753394"/>
              </p:ext>
            </p:extLst>
          </p:nvPr>
        </p:nvGraphicFramePr>
        <p:xfrm>
          <a:off x="838200" y="1079761"/>
          <a:ext cx="10515603" cy="469177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92561"/>
                <a:gridCol w="983226"/>
                <a:gridCol w="1111045"/>
                <a:gridCol w="1101213"/>
                <a:gridCol w="875071"/>
                <a:gridCol w="1091381"/>
                <a:gridCol w="961106"/>
              </a:tblGrid>
              <a:tr h="3989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Metric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month-5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month-4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month-3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month-2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month-1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month</a:t>
                      </a:r>
                      <a:endParaRPr lang="en-US" sz="1000" dirty="0"/>
                    </a:p>
                  </a:txBody>
                  <a:tcPr anchor="ctr"/>
                </a:tc>
              </a:tr>
              <a:tr h="281496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Total projects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#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</a:tr>
              <a:tr h="281496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Total engagement size (resources)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#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</a:tr>
              <a:tr h="457431">
                <a:tc>
                  <a:txBody>
                    <a:bodyPr/>
                    <a:lstStyle/>
                    <a:p>
                      <a:endParaRPr lang="en-US" sz="1000" dirty="0" smtClean="0"/>
                    </a:p>
                    <a:p>
                      <a:r>
                        <a:rPr lang="en-US" sz="1000" dirty="0" smtClean="0"/>
                        <a:t>Offshore ratio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% offshore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</a:tr>
              <a:tr h="457431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Time &amp; Material</a:t>
                      </a:r>
                      <a:r>
                        <a:rPr lang="en-US" sz="1000" baseline="0" dirty="0" smtClean="0"/>
                        <a:t> versus Fixed Price staff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%</a:t>
                      </a:r>
                      <a:r>
                        <a:rPr lang="en-US" sz="1000" baseline="0" dirty="0" smtClean="0"/>
                        <a:t> T&amp;M</a:t>
                      </a:r>
                    </a:p>
                    <a:p>
                      <a:r>
                        <a:rPr lang="en-US" sz="1000" baseline="0" dirty="0" smtClean="0"/>
                        <a:t>% Fixed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</a:tr>
              <a:tr h="281496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Key</a:t>
                      </a:r>
                      <a:r>
                        <a:rPr lang="en-US" sz="1000" baseline="0" dirty="0" smtClean="0"/>
                        <a:t> resources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#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</a:tr>
              <a:tr h="281496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New resources added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#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</a:tr>
              <a:tr h="281496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Resources released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#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</a:tr>
              <a:tr h="281496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Resource attrition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+#/-#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</a:tr>
              <a:tr h="281496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Resource ramp-up/ramp-down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%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</a:tr>
              <a:tr h="281496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Resource attrition (%)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</a:tr>
              <a:tr h="281496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Key resource</a:t>
                      </a:r>
                      <a:r>
                        <a:rPr lang="en-US" sz="1000" baseline="0" dirty="0" smtClean="0"/>
                        <a:t> attrition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</a:tr>
              <a:tr h="281496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Key</a:t>
                      </a:r>
                      <a:r>
                        <a:rPr lang="en-US" sz="1000" baseline="0" dirty="0" smtClean="0"/>
                        <a:t> resources released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</a:tr>
              <a:tr h="281496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Resource commendations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</a:tr>
              <a:tr h="281496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Resource concerns/escalations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758084" y="216761"/>
            <a:ext cx="2959509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replace with your own metrics</a:t>
            </a:r>
            <a:endParaRPr lang="en-US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83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Delivered over the past month</a:t>
            </a:r>
            <a:endParaRPr lang="en-US" dirty="0"/>
          </a:p>
          <a:p>
            <a:pPr lvl="1"/>
            <a:r>
              <a:rPr lang="en-US" dirty="0"/>
              <a:t>Project/engagement #1 for whom</a:t>
            </a:r>
          </a:p>
          <a:p>
            <a:pPr lvl="1"/>
            <a:r>
              <a:rPr lang="en-US" dirty="0"/>
              <a:t>Project/engagement </a:t>
            </a:r>
            <a:r>
              <a:rPr lang="en-US" dirty="0" smtClean="0"/>
              <a:t>#2 </a:t>
            </a:r>
            <a:r>
              <a:rPr lang="en-US" dirty="0"/>
              <a:t>for whom</a:t>
            </a:r>
          </a:p>
          <a:p>
            <a:pPr lvl="1"/>
            <a:r>
              <a:rPr lang="en-US" dirty="0"/>
              <a:t>Project/engagement </a:t>
            </a:r>
            <a:r>
              <a:rPr lang="en-US" dirty="0" smtClean="0"/>
              <a:t>#3 </a:t>
            </a:r>
            <a:r>
              <a:rPr lang="en-US" dirty="0"/>
              <a:t>for </a:t>
            </a:r>
            <a:r>
              <a:rPr lang="en-US" dirty="0" smtClean="0"/>
              <a:t>whom</a:t>
            </a:r>
          </a:p>
          <a:p>
            <a:pPr lvl="1"/>
            <a:r>
              <a:rPr lang="en-US" dirty="0" smtClean="0"/>
              <a:t>...</a:t>
            </a:r>
            <a:endParaRPr lang="en-US" dirty="0"/>
          </a:p>
          <a:p>
            <a:r>
              <a:rPr lang="en-US" dirty="0" smtClean="0"/>
              <a:t>Notable accomplishments</a:t>
            </a:r>
            <a:endParaRPr lang="en-US" dirty="0"/>
          </a:p>
          <a:p>
            <a:pPr lvl="1"/>
            <a:r>
              <a:rPr lang="en-US" dirty="0"/>
              <a:t>Highlight achievement #1</a:t>
            </a:r>
          </a:p>
          <a:p>
            <a:pPr lvl="1"/>
            <a:r>
              <a:rPr lang="en-US" dirty="0"/>
              <a:t>Highlight achievement </a:t>
            </a:r>
            <a:r>
              <a:rPr lang="en-US" dirty="0" smtClean="0"/>
              <a:t>#2</a:t>
            </a:r>
            <a:endParaRPr lang="en-US" dirty="0"/>
          </a:p>
          <a:p>
            <a:pPr lvl="1"/>
            <a:r>
              <a:rPr lang="en-US" dirty="0"/>
              <a:t>Highlight achievement </a:t>
            </a:r>
            <a:r>
              <a:rPr lang="en-US" dirty="0" smtClean="0"/>
              <a:t>#3</a:t>
            </a:r>
            <a:endParaRPr lang="en-US" dirty="0"/>
          </a:p>
          <a:p>
            <a:pPr lvl="1"/>
            <a:r>
              <a:rPr lang="en-US" dirty="0" smtClean="0"/>
              <a:t>...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Highlights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097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Project snapshot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76073137"/>
              </p:ext>
            </p:extLst>
          </p:nvPr>
        </p:nvGraphicFramePr>
        <p:xfrm>
          <a:off x="838200" y="1212850"/>
          <a:ext cx="5181600" cy="496411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56587"/>
                <a:gridCol w="1025013"/>
              </a:tblGrid>
              <a:tr h="53335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Project</a:t>
                      </a:r>
                      <a:r>
                        <a:rPr lang="en-US" sz="1200" baseline="0" dirty="0" smtClean="0"/>
                        <a:t> name and type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</a:t>
                      </a:r>
                      <a:endParaRPr lang="en-US" sz="1200" dirty="0"/>
                    </a:p>
                  </a:txBody>
                  <a:tcPr anchor="ctr"/>
                </a:tc>
              </a:tr>
              <a:tr h="8861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[project name][engagement type] [fixed/hourly]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886152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88615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886152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886152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25899225"/>
              </p:ext>
            </p:extLst>
          </p:nvPr>
        </p:nvGraphicFramePr>
        <p:xfrm>
          <a:off x="6162388" y="1217770"/>
          <a:ext cx="5181600" cy="496411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56587"/>
                <a:gridCol w="1025013"/>
              </a:tblGrid>
              <a:tr h="53335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Project</a:t>
                      </a:r>
                      <a:r>
                        <a:rPr lang="en-US" sz="1200" baseline="0" dirty="0" smtClean="0"/>
                        <a:t> name and type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</a:t>
                      </a:r>
                      <a:endParaRPr lang="en-US" sz="1200" dirty="0"/>
                    </a:p>
                  </a:txBody>
                  <a:tcPr anchor="ctr"/>
                </a:tc>
              </a:tr>
              <a:tr h="8861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[project name][engagement type] [fixed/hourly]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886152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88615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886152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886152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6923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Watermark design template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Watermark design template" id="{9D1F7800-D88B-4456-B4D7-D80839F0DC16}" vid="{48A69CA1-4DF5-4556-B86D-B299B8F349FA}"/>
    </a:ext>
  </a:extLst>
</a:theme>
</file>

<file path=ppt/theme/theme2.xml><?xml version="1.0" encoding="utf-8"?>
<a:theme xmlns:a="http://schemas.openxmlformats.org/drawingml/2006/main" name="Office Them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179E9E3-37F6-48A1-9F8E-150B0F8195F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Watermark design slides</Template>
  <TotalTime>0</TotalTime>
  <Words>584</Words>
  <Application>Microsoft Office PowerPoint</Application>
  <PresentationFormat>Widescreen</PresentationFormat>
  <Paragraphs>153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Century Gothic</vt:lpstr>
      <vt:lpstr>Times New Roman</vt:lpstr>
      <vt:lpstr>Wingdings</vt:lpstr>
      <vt:lpstr>Watermark design template</vt:lpstr>
      <vt:lpstr>Monthly Supplier Governance Report</vt:lpstr>
      <vt:lpstr>Agenda</vt:lpstr>
      <vt:lpstr>Governance action item update Steering committee</vt:lpstr>
      <vt:lpstr>Governance action item update Monthly oversight</vt:lpstr>
      <vt:lpstr>Staffing allocation</vt:lpstr>
      <vt:lpstr>Project Staffing</vt:lpstr>
      <vt:lpstr>Resource Metrics</vt:lpstr>
      <vt:lpstr>Highlights</vt:lpstr>
      <vt:lpstr>Project snapshot</vt:lpstr>
      <vt:lpstr>[project] – Milestone report</vt:lpstr>
      <vt:lpstr>[project] action items Currently open, closed since last month</vt:lpstr>
      <vt:lpstr>PowerPoint Presentation</vt:lpstr>
      <vt:lpstr>Services Delivery Dashboard</vt:lpstr>
      <vt:lpstr>Services Delivery Improvement</vt:lpstr>
      <vt:lpstr>Opportunities scorecard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2017-07-11T23:08:09Z</dcterms:created>
  <dcterms:modified xsi:type="dcterms:W3CDTF">2017-07-13T22:54:08Z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TC034606149991</vt:lpwstr>
  </property>
</Properties>
</file>